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  <p:sldMasterId id="2147483716" r:id="rId2"/>
  </p:sldMasterIdLst>
  <p:notesMasterIdLst>
    <p:notesMasterId r:id="rId13"/>
  </p:notesMasterIdLst>
  <p:handoutMasterIdLst>
    <p:handoutMasterId r:id="rId14"/>
  </p:handoutMasterIdLst>
  <p:sldIdLst>
    <p:sldId id="295" r:id="rId3"/>
    <p:sldId id="298" r:id="rId4"/>
    <p:sldId id="299" r:id="rId5"/>
    <p:sldId id="290" r:id="rId6"/>
    <p:sldId id="292" r:id="rId7"/>
    <p:sldId id="256" r:id="rId8"/>
    <p:sldId id="257" r:id="rId9"/>
    <p:sldId id="258" r:id="rId10"/>
    <p:sldId id="291" r:id="rId11"/>
    <p:sldId id="29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0551" autoAdjust="0"/>
  </p:normalViewPr>
  <p:slideViewPr>
    <p:cSldViewPr snapToGrid="0" snapToObjects="1">
      <p:cViewPr varScale="1">
        <p:scale>
          <a:sx n="130" d="100"/>
          <a:sy n="130" d="100"/>
        </p:scale>
        <p:origin x="11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241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10/20/2023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tiff>
</file>

<file path=ppt/media/image10.png>
</file>

<file path=ppt/media/image11.jpg>
</file>

<file path=ppt/media/image12.jpg>
</file>

<file path=ppt/media/image13.jpg>
</file>

<file path=ppt/media/image14.png>
</file>

<file path=ppt/media/image15.jpeg>
</file>

<file path=ppt/media/image16.tiff>
</file>

<file path=ppt/media/image2.tiff>
</file>

<file path=ppt/media/image3.png>
</file>

<file path=ppt/media/image4.tiff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10/20/2023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7009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Subtitle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1" name="Oval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83B97-5C0A-24E9-1445-9368597CB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F99CD-3DEB-AB3A-F3A4-386AB3185D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3324B3-DCE8-9B08-46FC-41DFB70186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53E1C7-1334-A3B8-5692-9AE9DCBED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8B427B-82E1-CE83-44AD-1B5EF0BD9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0B6F52-A009-55AA-FEE3-471AFCB02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58828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C5A25-0104-7417-B237-BEA533A1A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A86575-C656-8262-DF1F-97569802C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01C16F-E08B-3445-787E-7CD51D849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C82755-34F7-EB01-DC8C-276A593B39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7DC820-1EF7-5BE5-696B-5D4707BCDA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82A9E9-5ED4-9AA9-CE15-9B63C47DC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A60CFF-3B10-A3A8-D73F-212EF5FB6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9589E1-E48E-E592-6639-C261518AD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868814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8CC13-8D7C-CD8B-E964-24BE7125D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C87762-2809-AF62-4C98-3EFCDF600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12F465-252E-D5A8-4D1F-2A9FAE655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36D2F8-4C11-37DC-79D4-126565536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537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C79533-DF5C-4E3C-91A7-963F30539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BF5A52-F01A-13CC-E8C5-20B276D65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81FE9B-2DCD-E373-4838-90D677F38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129609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43C1D-9A70-905C-800A-6B97ECA70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9C30F-6953-6BA9-5406-400CD745D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96B8D0-6C22-AFE8-43AB-DDB04C3E93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7BF59-82FA-2898-354E-93234C343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E2DF6F-2BD2-2C5B-5B13-1EB04042CF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86E82D-6F1C-92F9-FD8D-FF14FDEC70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21795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A6DB5-253E-9058-8724-E4F88121A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0C690B-6FA7-843F-CF27-A9390C5B7A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150A0-395D-E01F-040B-8DFC21E352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D4C6EF-6565-01B4-BBAC-69069147E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52A55-370B-FE91-FDCA-79CD33DCE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F9D89C-3FD9-D71F-26A2-0EA4E93EE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760993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083EB-D3F6-C248-A6C0-576C9B4F8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5EAD1-1B89-EDB0-9F74-9BD3F35211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CCD139-F412-3367-6C93-813A4F7BA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B829F-ED97-0581-1E8B-1BF82723A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F8A2D-AD0B-195E-31FF-10D6C5554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686622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41B466-5DDE-BBCA-279D-4D8F64DD5A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0C949D-6DB1-5E7C-2D07-4CBE04BC5E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F51DB2-52AC-912B-D8AD-40FBDA371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03791-9341-A0BA-5C29-96F2F97D9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ECADB1-B91B-16D9-BD16-90BA6F4DD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2678102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Title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Right Triangle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54" name="Right Triangle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Right Triangle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Oval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5" name="Picture Placeholder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1B73CA7-3CCD-504D-B97A-835A2330CDB2}" type="datetimeFigureOut">
              <a:rPr lang="en-US" smtClean="0"/>
              <a:pPr/>
              <a:t>10/20/2023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28" name="Right Triangle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+mj-lt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+mj-lt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Oval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B73CA7-3CCD-504D-B97A-835A2330CDB2}" type="datetimeFigureOut">
              <a:rPr lang="en-US" smtClean="0"/>
              <a:pPr/>
              <a:t>10/20/2023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/>
          <a:lstStyle>
            <a:lvl2pPr>
              <a:spcBef>
                <a:spcPts val="600"/>
              </a:spcBef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/>
          <a:lstStyle>
            <a:lvl2pPr>
              <a:spcBef>
                <a:spcPts val="600"/>
              </a:spcBef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8E3A-8DBF-0542-BC99-444DCA0CC2C2}" type="datetimeFigureOut">
              <a:rPr lang="en-US" smtClean="0"/>
              <a:t>10/20/2023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3002F-D6EA-CF48-8F44-2316036B2B8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F04CF-5DA8-2155-3098-4050FBC150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39E63F-29A3-78CA-65FB-28A01AAAD2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E80C76-6D3D-AC0E-29E4-C3E954E16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D004CB-7837-B503-ED51-09C8BDC6C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139D8-632F-348F-57DC-304E26177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491959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0E99C-4DC2-3AAA-EDA7-97C0ABF640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9D9AE-47BD-2DC4-559A-4A90D49D7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05144E-8A2C-30DC-47A2-DA824F444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5AC532-292C-39F4-01D4-62413C182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E1B8D-3851-7918-F4C4-0A174E9A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8656637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F82A4-03C5-13DA-0476-D298FB476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6FD82-8B94-DA44-816B-EE489FFBE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A8DF0-C2CC-1A4A-6C41-71D31E60A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28C7B-C415-739E-BB0A-39558CED3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B3EE10-74EC-FD17-7C68-43CF29F26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3081057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81B73CA7-3CCD-504D-B97A-835A2330CDB2}" type="datetimeFigureOut">
              <a:rPr lang="en-US" smtClean="0"/>
              <a:pPr/>
              <a:t>10/20/2023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+mj-lt"/>
          <a:ea typeface="MingLiU" panose="02020509000000000000" pitchFamily="49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94D384-D313-4A09-FC94-41ADFAF6FC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8BE209-81B8-3E7B-CAE1-B9CF64668C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335DB-C96F-60A6-5600-98E45D4994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F6D1E-6D69-432C-8845-E9F381129DC4}" type="datetimeFigureOut">
              <a:rPr lang="en-AE" smtClean="0"/>
              <a:t>20/10/2023</a:t>
            </a:fld>
            <a:endParaRPr lang="en-A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06E382-BD75-AD9C-4AF3-CEA52B4E9F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7389D-4734-E46C-FA6B-766F33487A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D7B085-8C26-49B1-A715-3BF1D49F9BF8}" type="slidenum">
              <a:rPr lang="en-AE" smtClean="0"/>
              <a:t>‹#›</a:t>
            </a:fld>
            <a:endParaRPr lang="en-AE"/>
          </a:p>
        </p:txBody>
      </p:sp>
    </p:spTree>
    <p:extLst>
      <p:ext uri="{BB962C8B-B14F-4D97-AF65-F5344CB8AC3E}">
        <p14:creationId xmlns:p14="http://schemas.microsoft.com/office/powerpoint/2010/main" val="1661677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7" r:id="rId1"/>
    <p:sldLayoutId id="2147483718" r:id="rId2"/>
    <p:sldLayoutId id="2147483719" r:id="rId3"/>
    <p:sldLayoutId id="2147483720" r:id="rId4"/>
    <p:sldLayoutId id="2147483721" r:id="rId5"/>
    <p:sldLayoutId id="2147483722" r:id="rId6"/>
    <p:sldLayoutId id="2147483723" r:id="rId7"/>
    <p:sldLayoutId id="2147483724" r:id="rId8"/>
    <p:sldLayoutId id="2147483725" r:id="rId9"/>
    <p:sldLayoutId id="2147483726" r:id="rId10"/>
    <p:sldLayoutId id="2147483727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microsoft.com/office/2007/relationships/hdphoto" Target="../media/hdphoto2.wdp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1510"/>
            <a:ext cx="12201250" cy="6862352"/>
          </a:xfrm>
        </p:spPr>
      </p:pic>
      <p:pic>
        <p:nvPicPr>
          <p:cNvPr id="13" name="Picture Placeholder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en-US" altLang="ja-JP" dirty="0"/>
              <a:t>Reimagined w/</a:t>
            </a:r>
            <a:r>
              <a:rPr lang="en-US" altLang="ja-JP" dirty="0" err="1"/>
              <a:t>BlockCHAIN</a:t>
            </a:r>
            <a:endParaRPr lang="ja-JP" altLang="en-US"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V.2.G.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 Placeholder 22">
            <a:extLst>
              <a:ext uri="{FF2B5EF4-FFF2-40B4-BE49-F238E27FC236}">
                <a16:creationId xmlns:a16="http://schemas.microsoft.com/office/drawing/2014/main" id="{7F8A279E-A9F8-9D06-40C8-940AD6BC0AD4}"/>
              </a:ext>
            </a:extLst>
          </p:cNvPr>
          <p:cNvSpPr txBox="1">
            <a:spLocks/>
          </p:cNvSpPr>
          <p:nvPr/>
        </p:nvSpPr>
        <p:spPr>
          <a:xfrm>
            <a:off x="6103715" y="5971806"/>
            <a:ext cx="6000970" cy="8848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400" b="1" i="0" kern="1200" cap="all" spc="60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2000" b="1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800" b="1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None/>
              <a:defRPr sz="1600" b="1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ja-JP" sz="1800" dirty="0"/>
              <a:t>Team Bolton</a:t>
            </a:r>
            <a:endParaRPr lang="ja-JP" altLang="en-US" sz="1800" dirty="0"/>
          </a:p>
        </p:txBody>
      </p:sp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25" descr="A picture containing cable, connector, red">
            <a:extLst>
              <a:ext uri="{FF2B5EF4-FFF2-40B4-BE49-F238E27FC236}">
                <a16:creationId xmlns:a16="http://schemas.microsoft.com/office/drawing/2014/main" id="{62BA7BC3-92EE-1A48-9C9C-3DB49A92B738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solidFill>
            <a:schemeClr val="bg1"/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2DE8458-290E-F74E-88EF-CC9B0D626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5"/>
          <a:stretch/>
        </p:blipFill>
        <p:spPr>
          <a:xfrm>
            <a:off x="4419600" y="1911927"/>
            <a:ext cx="7772400" cy="4946073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10" name="Right Triangle 9">
            <a:extLst>
              <a:ext uri="{FF2B5EF4-FFF2-40B4-BE49-F238E27FC236}">
                <a16:creationId xmlns:a16="http://schemas.microsoft.com/office/drawing/2014/main" id="{B1537400-0358-1343-B656-C2349896C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04360" y="6070600"/>
            <a:ext cx="848217" cy="787400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2" name="Oval 22">
            <a:extLst>
              <a:ext uri="{FF2B5EF4-FFF2-40B4-BE49-F238E27FC236}">
                <a16:creationId xmlns:a16="http://schemas.microsoft.com/office/drawing/2014/main" id="{B41DA7E1-048D-BF4A-8246-F0AB8C7885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6150843" y="2338331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6C58813B-26BB-8549-A635-0966C79A0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0800000">
            <a:off x="11361737" y="1896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4CC38B3-E784-6745-B78F-8AB1641B6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465264" y="5380271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4A75E66-4D82-114E-B2C1-2D90AA8B94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796401" y="1874737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3548" y="2248576"/>
            <a:ext cx="6044503" cy="583800"/>
          </a:xfrm>
        </p:spPr>
        <p:txBody>
          <a:bodyPr/>
          <a:lstStyle/>
          <a:p>
            <a:r>
              <a:rPr lang="en-US" sz="3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404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DA1B7-1440-2ED9-487F-6AFAB00A5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The Market</a:t>
            </a:r>
            <a:endParaRPr lang="en-AE" sz="3600" dirty="0"/>
          </a:p>
        </p:txBody>
      </p:sp>
      <p:pic>
        <p:nvPicPr>
          <p:cNvPr id="5" name="Content Placeholder 4" descr="A chart of energy consumption&#10;&#10;Description automatically generated with medium confidence">
            <a:extLst>
              <a:ext uri="{FF2B5EF4-FFF2-40B4-BE49-F238E27FC236}">
                <a16:creationId xmlns:a16="http://schemas.microsoft.com/office/drawing/2014/main" id="{1B85C22A-8274-F370-21FE-9ED0E67BE39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375794" y="1529902"/>
            <a:ext cx="7279021" cy="3798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6" name="Content Placeholder 17">
            <a:extLst>
              <a:ext uri="{FF2B5EF4-FFF2-40B4-BE49-F238E27FC236}">
                <a16:creationId xmlns:a16="http://schemas.microsoft.com/office/drawing/2014/main" id="{4FCB4FD3-DA76-FA0D-78E1-6B2155A8544D}"/>
              </a:ext>
            </a:extLst>
          </p:cNvPr>
          <p:cNvSpPr txBox="1">
            <a:spLocks/>
          </p:cNvSpPr>
          <p:nvPr/>
        </p:nvSpPr>
        <p:spPr>
          <a:xfrm>
            <a:off x="472709" y="1252863"/>
            <a:ext cx="3466245" cy="4495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/>
          </a:p>
        </p:txBody>
      </p:sp>
      <p:sp>
        <p:nvSpPr>
          <p:cNvPr id="7" name="Content Placeholder 17">
            <a:extLst>
              <a:ext uri="{FF2B5EF4-FFF2-40B4-BE49-F238E27FC236}">
                <a16:creationId xmlns:a16="http://schemas.microsoft.com/office/drawing/2014/main" id="{7AE5D630-02F8-9FD8-3D64-34017AB3963A}"/>
              </a:ext>
            </a:extLst>
          </p:cNvPr>
          <p:cNvSpPr txBox="1">
            <a:spLocks/>
          </p:cNvSpPr>
          <p:nvPr/>
        </p:nvSpPr>
        <p:spPr>
          <a:xfrm>
            <a:off x="525461" y="1811217"/>
            <a:ext cx="3595199" cy="41515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rely massively on non-renewable energy sources </a:t>
            </a:r>
          </a:p>
          <a:p>
            <a:r>
              <a:rPr lang="en-US" dirty="0"/>
              <a:t>Natural Gas is a major source of energy</a:t>
            </a:r>
          </a:p>
          <a:p>
            <a:r>
              <a:rPr lang="en-US" dirty="0"/>
              <a:t>What if the average person could contribute to a more sustainable future?</a:t>
            </a:r>
          </a:p>
          <a:p>
            <a:r>
              <a:rPr lang="en-US" dirty="0"/>
              <a:t>Do you want to be part of the change?</a:t>
            </a:r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03743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DA1B7-1440-2ED9-487F-6AFAB00A5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3600" dirty="0"/>
              <a:t>Trend of EV Sales</a:t>
            </a:r>
            <a:endParaRPr lang="en-AE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85C22A-8274-F370-21FE-9ED0E67BE390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rcRect l="582" r="582"/>
          <a:stretch/>
        </p:blipFill>
        <p:spPr>
          <a:xfrm>
            <a:off x="4440270" y="1486358"/>
            <a:ext cx="7279021" cy="379819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6" name="Content Placeholder 17">
            <a:extLst>
              <a:ext uri="{FF2B5EF4-FFF2-40B4-BE49-F238E27FC236}">
                <a16:creationId xmlns:a16="http://schemas.microsoft.com/office/drawing/2014/main" id="{4FCB4FD3-DA76-FA0D-78E1-6B2155A8544D}"/>
              </a:ext>
            </a:extLst>
          </p:cNvPr>
          <p:cNvSpPr txBox="1">
            <a:spLocks/>
          </p:cNvSpPr>
          <p:nvPr/>
        </p:nvSpPr>
        <p:spPr>
          <a:xfrm>
            <a:off x="472709" y="1252863"/>
            <a:ext cx="3466245" cy="44957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ja-JP" altLang="en-US" dirty="0"/>
          </a:p>
        </p:txBody>
      </p:sp>
      <p:sp>
        <p:nvSpPr>
          <p:cNvPr id="7" name="Content Placeholder 17">
            <a:extLst>
              <a:ext uri="{FF2B5EF4-FFF2-40B4-BE49-F238E27FC236}">
                <a16:creationId xmlns:a16="http://schemas.microsoft.com/office/drawing/2014/main" id="{7AE5D630-02F8-9FD8-3D64-34017AB3963A}"/>
              </a:ext>
            </a:extLst>
          </p:cNvPr>
          <p:cNvSpPr txBox="1">
            <a:spLocks/>
          </p:cNvSpPr>
          <p:nvPr/>
        </p:nvSpPr>
        <p:spPr>
          <a:xfrm>
            <a:off x="408231" y="1753205"/>
            <a:ext cx="3595199" cy="449576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ja-JP" dirty="0"/>
              <a:t>The data shows the trend of Mass Adoption of EVs in the UAE</a:t>
            </a:r>
          </a:p>
          <a:p>
            <a:r>
              <a:rPr lang="en-GB" altLang="ja-JP" dirty="0"/>
              <a:t>They are an untapped resource</a:t>
            </a:r>
          </a:p>
          <a:p>
            <a:r>
              <a:rPr lang="en-GB" altLang="ja-JP" dirty="0"/>
              <a:t>A massive network of Energy Reservoirs</a:t>
            </a:r>
          </a:p>
          <a:p>
            <a:r>
              <a:rPr lang="en-US" dirty="0"/>
              <a:t>Vehicles will be left plugged in overnight at home and during daytime at work</a:t>
            </a:r>
          </a:p>
          <a:p>
            <a:r>
              <a:rPr lang="en-US" dirty="0"/>
              <a:t>Smart EVSEs will act as decentralized nodes for bi-directional transmission</a:t>
            </a:r>
          </a:p>
          <a:p>
            <a:pPr marL="0" indent="0">
              <a:buNone/>
            </a:pP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89493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21519" y="2845200"/>
            <a:ext cx="10532281" cy="1394623"/>
          </a:xfrm>
        </p:spPr>
        <p:txBody>
          <a:bodyPr>
            <a:normAutofit/>
          </a:bodyPr>
          <a:lstStyle/>
          <a:p>
            <a:r>
              <a:rPr lang="en-US" sz="2200" dirty="0"/>
              <a:t>Inconsistency In Renewable Power causes fallback to natural gas</a:t>
            </a:r>
          </a:p>
          <a:p>
            <a:r>
              <a:rPr lang="en-US" sz="2200" dirty="0"/>
              <a:t>Full reliance on Renewables requires power storage</a:t>
            </a:r>
            <a:endParaRPr lang="en-US" dirty="0"/>
          </a:p>
          <a:p>
            <a:endParaRPr lang="en-US" dirty="0"/>
          </a:p>
          <a:p>
            <a:endParaRPr lang="ja-JP" alt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>
            <a:noAutofit/>
          </a:bodyPr>
          <a:lstStyle/>
          <a:p>
            <a:r>
              <a:rPr lang="en-US" sz="3600" dirty="0"/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20379365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6125" y="1618208"/>
            <a:ext cx="4862614" cy="4495765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Providing a Token exchangeable for a new vehicle or a battery pack </a:t>
            </a:r>
          </a:p>
          <a:p>
            <a:r>
              <a:rPr lang="en-US" sz="2000" dirty="0"/>
              <a:t>Reminding users of the impact they make </a:t>
            </a:r>
          </a:p>
          <a:p>
            <a:r>
              <a:rPr lang="en-US" sz="2000" dirty="0"/>
              <a:t>The carbon emissions they prevent</a:t>
            </a:r>
          </a:p>
          <a:p>
            <a:r>
              <a:rPr lang="en-US" sz="2000" dirty="0"/>
              <a:t>The monetary gains they can tap into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70965"/>
            <a:ext cx="6766285" cy="583800"/>
          </a:xfrm>
        </p:spPr>
        <p:txBody>
          <a:bodyPr/>
          <a:lstStyle/>
          <a:p>
            <a:r>
              <a:rPr lang="en-US" sz="3200" dirty="0"/>
              <a:t>Incentives &amp; Beyond</a:t>
            </a:r>
          </a:p>
        </p:txBody>
      </p:sp>
      <p:pic>
        <p:nvPicPr>
          <p:cNvPr id="29" name="Picture Placeholder 28">
            <a:extLst>
              <a:ext uri="{FF2B5EF4-FFF2-40B4-BE49-F238E27FC236}">
                <a16:creationId xmlns:a16="http://schemas.microsoft.com/office/drawing/2014/main" id="{4030AF8A-8228-F343-BEC1-75F9E00890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3" name="Picture 2" descr="A gold coin with a dollar sign&#10;&#10;Description automatically generated">
            <a:extLst>
              <a:ext uri="{FF2B5EF4-FFF2-40B4-BE49-F238E27FC236}">
                <a16:creationId xmlns:a16="http://schemas.microsoft.com/office/drawing/2014/main" id="{ADDBFA37-88A8-6763-B868-FFC48D7AC7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16081" y="692084"/>
            <a:ext cx="5198761" cy="5198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54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6349E818-674B-1FDB-D10A-27CF9D922C1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151515"/>
              </a:clrFrom>
              <a:clrTo>
                <a:srgbClr val="151515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298951" y="1368094"/>
            <a:ext cx="5748529" cy="198385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CD05CC-3999-DC84-7531-1FA664C834D5}"/>
              </a:ext>
            </a:extLst>
          </p:cNvPr>
          <p:cNvSpPr txBox="1"/>
          <p:nvPr/>
        </p:nvSpPr>
        <p:spPr>
          <a:xfrm>
            <a:off x="5902960" y="197927"/>
            <a:ext cx="62890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DEC8E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Home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    Archive     Redeem   Rewards  </a:t>
            </a:r>
            <a:endParaRPr kumimoji="0" lang="en-AE" sz="2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1026" name="Picture 2" descr="Tesla car PNG transparent image download, size: 400x200px">
            <a:extLst>
              <a:ext uri="{FF2B5EF4-FFF2-40B4-BE49-F238E27FC236}">
                <a16:creationId xmlns:a16="http://schemas.microsoft.com/office/drawing/2014/main" id="{D7E722FA-466D-9F8C-5F54-29351920B5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9160" y="1899920"/>
            <a:ext cx="7853680" cy="3926840"/>
          </a:xfrm>
          <a:prstGeom prst="rect">
            <a:avLst/>
          </a:prstGeom>
          <a:noFill/>
          <a:effectLst>
            <a:glow rad="584200">
              <a:schemeClr val="bg2">
                <a:lumMod val="50000"/>
                <a:alpha val="18000"/>
              </a:schemeClr>
            </a:glow>
            <a:innerShdw blurRad="63500" dist="50800" dir="18900000">
              <a:prstClr val="black">
                <a:alpha val="50000"/>
              </a:prstClr>
            </a:innerShdw>
            <a:reflection blurRad="6350" stA="50000" endA="300" endPos="55000" dir="5400000" sy="-100000" algn="bl" rotWithShape="0"/>
            <a:softEdge rad="127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B25ECE5-A71D-FB44-0B79-5C77D215E7E8}"/>
              </a:ext>
            </a:extLst>
          </p:cNvPr>
          <p:cNvSpPr txBox="1"/>
          <p:nvPr/>
        </p:nvSpPr>
        <p:spPr>
          <a:xfrm>
            <a:off x="3053080" y="1376700"/>
            <a:ext cx="6085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20000"/>
                    <a:lumOff val="80000"/>
                  </a:srgbClr>
                </a:solidFill>
                <a:effectLst/>
                <a:uLnTx/>
                <a:uFillTx/>
                <a:latin typeface="Segoe UI Variable Text Semibold" pitchFamily="2" charset="0"/>
                <a:ea typeface="+mn-ea"/>
                <a:cs typeface="+mn-cs"/>
              </a:rPr>
              <a:t>MOHAMMED’S TESLA MODEL X</a:t>
            </a:r>
            <a:endParaRPr kumimoji="0" lang="en-AE" sz="28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20000"/>
                  <a:lumOff val="80000"/>
                </a:srgbClr>
              </a:solidFill>
              <a:effectLst/>
              <a:uLnTx/>
              <a:uFillTx/>
              <a:latin typeface="Segoe UI Variable Text Semibold" pitchFamily="2" charset="0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AAFB20-64D0-3B0D-B9F2-2B7DD2EA22ED}"/>
              </a:ext>
            </a:extLst>
          </p:cNvPr>
          <p:cNvSpPr txBox="1"/>
          <p:nvPr/>
        </p:nvSpPr>
        <p:spPr>
          <a:xfrm>
            <a:off x="127000" y="149550"/>
            <a:ext cx="2788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DEC8EE"/>
                </a:solidFill>
                <a:effectLst/>
                <a:uLnTx/>
                <a:uFillTx/>
                <a:latin typeface="AIRSTRIKE" pitchFamily="2" charset="0"/>
                <a:ea typeface="+mn-ea"/>
                <a:cs typeface="+mn-cs"/>
              </a:rPr>
              <a:t>SOLARCOIN</a:t>
            </a:r>
            <a:endParaRPr kumimoji="0" lang="en-AE" sz="1800" b="0" i="1" u="none" strike="noStrike" kern="1200" cap="none" spc="0" normalizeH="0" baseline="0" noProof="0" dirty="0">
              <a:ln>
                <a:noFill/>
              </a:ln>
              <a:solidFill>
                <a:srgbClr val="DEC8EE"/>
              </a:solidFill>
              <a:effectLst/>
              <a:uLnTx/>
              <a:uFillTx/>
              <a:latin typeface="AIRSTRIKE" pitchFamily="2" charset="0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2186A4-1A03-3236-C87F-0E5529096792}"/>
              </a:ext>
            </a:extLst>
          </p:cNvPr>
          <p:cNvSpPr txBox="1"/>
          <p:nvPr/>
        </p:nvSpPr>
        <p:spPr>
          <a:xfrm>
            <a:off x="5608320" y="2287114"/>
            <a:ext cx="97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40000"/>
                    <a:lumOff val="60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47%</a:t>
            </a:r>
            <a:endParaRPr kumimoji="0" lang="en-AE" sz="1800" b="1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40000"/>
                  <a:lumOff val="60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3" name="Picture 2" descr="A white car with black background&#10;&#10;Description automatically generated">
            <a:extLst>
              <a:ext uri="{FF2B5EF4-FFF2-40B4-BE49-F238E27FC236}">
                <a16:creationId xmlns:a16="http://schemas.microsoft.com/office/drawing/2014/main" id="{3A2787C2-C0E4-6A4A-9FAF-C9C2B421C7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43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0AAFB20-64D0-3B0D-B9F2-2B7DD2EA22ED}"/>
              </a:ext>
            </a:extLst>
          </p:cNvPr>
          <p:cNvSpPr txBox="1"/>
          <p:nvPr/>
        </p:nvSpPr>
        <p:spPr>
          <a:xfrm>
            <a:off x="127000" y="149550"/>
            <a:ext cx="2788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DEC8EE"/>
                </a:solidFill>
                <a:effectLst/>
                <a:uLnTx/>
                <a:uFillTx/>
                <a:latin typeface="AIRSTRIKE" pitchFamily="2" charset="0"/>
                <a:ea typeface="+mn-ea"/>
                <a:cs typeface="+mn-cs"/>
              </a:rPr>
              <a:t>SOLARCOIN</a:t>
            </a:r>
            <a:endParaRPr kumimoji="0" lang="en-AE" sz="1800" b="0" i="1" u="none" strike="noStrike" kern="1200" cap="none" spc="0" normalizeH="0" baseline="0" noProof="0" dirty="0">
              <a:ln>
                <a:noFill/>
              </a:ln>
              <a:solidFill>
                <a:srgbClr val="DEC8EE"/>
              </a:solidFill>
              <a:effectLst/>
              <a:uLnTx/>
              <a:uFillTx/>
              <a:latin typeface="AIRSTRIKE" pitchFamily="2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124C4C-4A2B-634E-A0F9-A0FBA57C5F58}"/>
              </a:ext>
            </a:extLst>
          </p:cNvPr>
          <p:cNvSpPr txBox="1"/>
          <p:nvPr/>
        </p:nvSpPr>
        <p:spPr>
          <a:xfrm>
            <a:off x="5902960" y="197927"/>
            <a:ext cx="62890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Home    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DEC8E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Archive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    Redeem   Rewards  </a:t>
            </a:r>
            <a:endParaRPr kumimoji="0" lang="en-AE" sz="2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AED682-ED09-7009-FBE7-9E45755F05A5}"/>
              </a:ext>
            </a:extLst>
          </p:cNvPr>
          <p:cNvSpPr txBox="1"/>
          <p:nvPr/>
        </p:nvSpPr>
        <p:spPr>
          <a:xfrm>
            <a:off x="1005840" y="2921575"/>
            <a:ext cx="2113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Geometos" pitchFamily="2" charset="0"/>
                <a:ea typeface="+mn-ea"/>
                <a:cs typeface="+mn-cs"/>
              </a:rPr>
              <a:t>86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Geometos" pitchFamily="2" charset="0"/>
                <a:ea typeface="+mn-ea"/>
                <a:cs typeface="+mn-cs"/>
              </a:rPr>
              <a:t>%</a:t>
            </a:r>
            <a:endParaRPr kumimoji="0" lang="en-AE" sz="48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Geometos" pitchFamily="2" charset="0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119390-5874-D731-7338-A8E37D8BF2CE}"/>
              </a:ext>
            </a:extLst>
          </p:cNvPr>
          <p:cNvSpPr txBox="1"/>
          <p:nvPr/>
        </p:nvSpPr>
        <p:spPr>
          <a:xfrm>
            <a:off x="1501140" y="3771463"/>
            <a:ext cx="184912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40000"/>
                    <a:lumOff val="60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Battery Health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FA3F8E-F36D-E8E1-92A1-202905F009C5}"/>
              </a:ext>
            </a:extLst>
          </p:cNvPr>
          <p:cNvSpPr txBox="1"/>
          <p:nvPr/>
        </p:nvSpPr>
        <p:spPr>
          <a:xfrm>
            <a:off x="4632960" y="2921575"/>
            <a:ext cx="2113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Geometos" pitchFamily="2" charset="0"/>
                <a:ea typeface="+mn-ea"/>
                <a:cs typeface="+mn-cs"/>
              </a:rPr>
              <a:t>245</a:t>
            </a: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kW</a:t>
            </a:r>
            <a:endParaRPr kumimoji="0" lang="en-AE" sz="4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48D1852-290B-4F00-3036-83D14C70DD6F}"/>
              </a:ext>
            </a:extLst>
          </p:cNvPr>
          <p:cNvSpPr txBox="1"/>
          <p:nvPr/>
        </p:nvSpPr>
        <p:spPr>
          <a:xfrm>
            <a:off x="4803140" y="3619063"/>
            <a:ext cx="2113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40000"/>
                    <a:lumOff val="60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…sent back to the grid*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6A523B6-8188-875C-0F74-39CC22A138C2}"/>
              </a:ext>
            </a:extLst>
          </p:cNvPr>
          <p:cNvSpPr txBox="1"/>
          <p:nvPr/>
        </p:nvSpPr>
        <p:spPr>
          <a:xfrm>
            <a:off x="8600440" y="2921574"/>
            <a:ext cx="21132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Geometos" pitchFamily="2" charset="0"/>
                <a:ea typeface="+mn-ea"/>
                <a:cs typeface="+mn-cs"/>
              </a:rPr>
              <a:t>0.13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Geometos" pitchFamily="2" charset="0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Geometos" pitchFamily="2" charset="0"/>
                <a:ea typeface="+mn-ea"/>
                <a:cs typeface="+mn-cs"/>
              </a:rPr>
              <a:t>ETH</a:t>
            </a:r>
            <a:endParaRPr kumimoji="0" lang="en-AE" sz="4800" b="1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7464EA4-58E8-D32F-5EA8-ADFA70DF3306}"/>
              </a:ext>
            </a:extLst>
          </p:cNvPr>
          <p:cNvSpPr txBox="1"/>
          <p:nvPr/>
        </p:nvSpPr>
        <p:spPr>
          <a:xfrm>
            <a:off x="8770620" y="3619063"/>
            <a:ext cx="21132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40000"/>
                    <a:lumOff val="60000"/>
                  </a:srgb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…earned through transactions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E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CE39DCC9-6F47-7C7D-39D4-04C8356AD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6227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0AAFB20-64D0-3B0D-B9F2-2B7DD2EA22ED}"/>
              </a:ext>
            </a:extLst>
          </p:cNvPr>
          <p:cNvSpPr txBox="1"/>
          <p:nvPr/>
        </p:nvSpPr>
        <p:spPr>
          <a:xfrm>
            <a:off x="127000" y="149550"/>
            <a:ext cx="27889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1" u="none" strike="noStrike" kern="1200" cap="none" spc="0" normalizeH="0" baseline="0" noProof="0" dirty="0">
                <a:ln>
                  <a:noFill/>
                </a:ln>
                <a:solidFill>
                  <a:srgbClr val="DEC8EE"/>
                </a:solidFill>
                <a:effectLst/>
                <a:uLnTx/>
                <a:uFillTx/>
                <a:latin typeface="AIRSTRIKE" pitchFamily="2" charset="0"/>
                <a:ea typeface="+mn-ea"/>
                <a:cs typeface="+mn-cs"/>
              </a:rPr>
              <a:t>SOLARCOIN</a:t>
            </a:r>
            <a:endParaRPr kumimoji="0" lang="en-AE" sz="1800" b="0" i="1" u="none" strike="noStrike" kern="1200" cap="none" spc="0" normalizeH="0" baseline="0" noProof="0" dirty="0">
              <a:ln>
                <a:noFill/>
              </a:ln>
              <a:solidFill>
                <a:srgbClr val="DEC8EE"/>
              </a:solidFill>
              <a:effectLst/>
              <a:uLnTx/>
              <a:uFillTx/>
              <a:latin typeface="AIRSTRIKE" pitchFamily="2" charset="0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F124C4C-4A2B-634E-A0F9-A0FBA57C5F58}"/>
              </a:ext>
            </a:extLst>
          </p:cNvPr>
          <p:cNvSpPr txBox="1"/>
          <p:nvPr/>
        </p:nvSpPr>
        <p:spPr>
          <a:xfrm>
            <a:off x="5902960" y="197927"/>
            <a:ext cx="628904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Home     Archive    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DEC8EE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Redeem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  Rewards  </a:t>
            </a:r>
            <a:endParaRPr kumimoji="0" lang="en-AE" sz="26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D79F13BC-B151-76AF-FD09-1E8B8D45BB28}"/>
              </a:ext>
            </a:extLst>
          </p:cNvPr>
          <p:cNvSpPr/>
          <p:nvPr/>
        </p:nvSpPr>
        <p:spPr>
          <a:xfrm>
            <a:off x="2225040" y="1544320"/>
            <a:ext cx="7934960" cy="4348480"/>
          </a:xfrm>
          <a:prstGeom prst="round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46B55F1-CFF0-71A1-58CE-607C6FA30B77}"/>
              </a:ext>
            </a:extLst>
          </p:cNvPr>
          <p:cNvSpPr txBox="1"/>
          <p:nvPr/>
        </p:nvSpPr>
        <p:spPr>
          <a:xfrm>
            <a:off x="2783840" y="1747520"/>
            <a:ext cx="41249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Send Energy</a:t>
            </a:r>
            <a:endParaRPr kumimoji="0" lang="en-AE" sz="2400" b="1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9FF3CD-7746-DE02-F913-C9ACA50D3D87}"/>
              </a:ext>
            </a:extLst>
          </p:cNvPr>
          <p:cNvSpPr txBox="1"/>
          <p:nvPr/>
        </p:nvSpPr>
        <p:spPr>
          <a:xfrm>
            <a:off x="2783840" y="2819124"/>
            <a:ext cx="71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Unit</a:t>
            </a:r>
            <a:endParaRPr kumimoji="0" lang="en-AE" sz="20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06319650-6847-4FB8-DD69-EABCDA03DDA9}"/>
              </a:ext>
            </a:extLst>
          </p:cNvPr>
          <p:cNvSpPr/>
          <p:nvPr/>
        </p:nvSpPr>
        <p:spPr>
          <a:xfrm>
            <a:off x="2915920" y="3219234"/>
            <a:ext cx="6664960" cy="400110"/>
          </a:xfrm>
          <a:prstGeom prst="roundRect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0DD45B3-A47A-7201-D94D-16971A6E7790}"/>
              </a:ext>
            </a:extLst>
          </p:cNvPr>
          <p:cNvSpPr txBox="1"/>
          <p:nvPr/>
        </p:nvSpPr>
        <p:spPr>
          <a:xfrm>
            <a:off x="2783840" y="3955852"/>
            <a:ext cx="13309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E7E6E6"/>
                </a:solidFill>
                <a:effectLst/>
                <a:uLnTx/>
                <a:uFillTx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Evaluation</a:t>
            </a:r>
            <a:endParaRPr kumimoji="0" lang="en-AE" sz="2000" b="0" i="0" u="none" strike="noStrike" kern="1200" cap="none" spc="0" normalizeH="0" baseline="0" noProof="0" dirty="0">
              <a:ln>
                <a:noFill/>
              </a:ln>
              <a:solidFill>
                <a:srgbClr val="E7E6E6"/>
              </a:solidFill>
              <a:effectLst/>
              <a:uLnTx/>
              <a:uFillTx/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FEC9C1CD-2301-024D-ADCF-25CA12F23AC6}"/>
              </a:ext>
            </a:extLst>
          </p:cNvPr>
          <p:cNvSpPr/>
          <p:nvPr/>
        </p:nvSpPr>
        <p:spPr>
          <a:xfrm>
            <a:off x="2915920" y="4355962"/>
            <a:ext cx="6664960" cy="40011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652F9987-47E5-3EE8-4EAE-F6EF8AB5AE43}"/>
              </a:ext>
            </a:extLst>
          </p:cNvPr>
          <p:cNvSpPr/>
          <p:nvPr/>
        </p:nvSpPr>
        <p:spPr>
          <a:xfrm flipV="1">
            <a:off x="9276080" y="3362280"/>
            <a:ext cx="132080" cy="91440"/>
          </a:xfrm>
          <a:prstGeom prst="triangle">
            <a:avLst/>
          </a:prstGeom>
          <a:noFill/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BE281F-5824-F332-CC42-D41B146082D1}"/>
              </a:ext>
            </a:extLst>
          </p:cNvPr>
          <p:cNvSpPr txBox="1"/>
          <p:nvPr/>
        </p:nvSpPr>
        <p:spPr>
          <a:xfrm>
            <a:off x="2997200" y="3239554"/>
            <a:ext cx="6278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40000"/>
                    <a:lumOff val="60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2                                                                                                     kW  </a:t>
            </a:r>
            <a:endParaRPr kumimoji="0" lang="en-AE" sz="18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40000"/>
                  <a:lumOff val="60000"/>
                </a:srgbClr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ADC170-7BA2-A254-630D-F042172B92F8}"/>
              </a:ext>
            </a:extLst>
          </p:cNvPr>
          <p:cNvSpPr txBox="1"/>
          <p:nvPr/>
        </p:nvSpPr>
        <p:spPr>
          <a:xfrm>
            <a:off x="2997200" y="4343458"/>
            <a:ext cx="6664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50000"/>
                  </a:srgbClr>
                </a:solidFill>
                <a:effectLst/>
                <a:uLnTx/>
                <a:uFillTx/>
                <a:latin typeface="Georgia" panose="02040502050405020303" pitchFamily="18" charset="0"/>
                <a:ea typeface="+mn-ea"/>
                <a:cs typeface="+mn-cs"/>
              </a:rPr>
              <a:t>0.04                                                                                                        $</a:t>
            </a:r>
            <a:endParaRPr kumimoji="0" lang="en-AE" sz="1800" b="0" i="0" u="none" strike="noStrike" kern="1200" cap="none" spc="0" normalizeH="0" baseline="0" noProof="0" dirty="0">
              <a:ln>
                <a:noFill/>
              </a:ln>
              <a:solidFill>
                <a:srgbClr val="70AD47">
                  <a:lumMod val="50000"/>
                </a:srgbClr>
              </a:solidFill>
              <a:effectLst/>
              <a:uLnTx/>
              <a:uFillTx/>
              <a:latin typeface="Georgia" panose="02040502050405020303" pitchFamily="18" charset="0"/>
              <a:ea typeface="+mn-ea"/>
              <a:cs typeface="+mn-cs"/>
            </a:endParaRP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0D75569-BF05-DC41-85C0-A0718436E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6235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2627AE97-340B-E245-B9C6-A4E8743E1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z="3200" dirty="0"/>
              <a:t>Why Start with Decentralized Energy Storage?</a:t>
            </a: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3017211D-9C44-B641-A078-4EA6FEE3BBF9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838201" y="2474615"/>
            <a:ext cx="3475891" cy="300592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quicker we adopt EVs, the quicker we are to meet our Carbon Emission Goals</a:t>
            </a:r>
          </a:p>
          <a:p>
            <a:r>
              <a:rPr lang="en-GB" altLang="ja-JP" dirty="0"/>
              <a:t>Breaking the reliance on carbon-heavy natural gas</a:t>
            </a:r>
          </a:p>
          <a:p>
            <a:r>
              <a:rPr lang="en-GB" altLang="ja-JP" dirty="0"/>
              <a:t>Allows a bigger part of the country to contribute </a:t>
            </a:r>
          </a:p>
          <a:p>
            <a:r>
              <a:rPr lang="en-GB" altLang="ja-JP" dirty="0"/>
              <a:t>As the number of vehicles owned greatly exceed people that can generate power</a:t>
            </a:r>
            <a:endParaRPr lang="ja-JP" alt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9ADAFC-DC1D-4249-B968-F885B35940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Meeting cop23 Goals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AC238CB4-1F60-F091-7AFE-B6543D67B2FF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2"/>
          <a:srcRect t="1968" b="1968"/>
          <a:stretch/>
        </p:blipFill>
        <p:spPr>
          <a:xfrm>
            <a:off x="4314092" y="2321849"/>
            <a:ext cx="7326399" cy="300648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81ECBBB6-1140-7745-B57A-8FE68E837E23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96760" y="1618713"/>
            <a:ext cx="2305501" cy="703135"/>
          </a:xfrm>
        </p:spPr>
        <p:txBody>
          <a:bodyPr>
            <a:normAutofit/>
          </a:bodyPr>
          <a:lstStyle/>
          <a:p>
            <a:r>
              <a:rPr lang="en-US" dirty="0"/>
              <a:t>LOCAL MARKET</a:t>
            </a:r>
          </a:p>
        </p:txBody>
      </p:sp>
    </p:spTree>
    <p:extLst>
      <p:ext uri="{BB962C8B-B14F-4D97-AF65-F5344CB8AC3E}">
        <p14:creationId xmlns:p14="http://schemas.microsoft.com/office/powerpoint/2010/main" val="2076961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26422304-17E9-4530-8D08-4F277CB64269}" vid="{BCE6A17A-B98D-492A-82B2-0A1B358761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Asian design presentation</Template>
  <TotalTime>589</TotalTime>
  <Words>264</Words>
  <Application>Microsoft Office PowerPoint</Application>
  <PresentationFormat>Widescreen</PresentationFormat>
  <Paragraphs>51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Meiryo UI</vt:lpstr>
      <vt:lpstr>MingLiU</vt:lpstr>
      <vt:lpstr>AIRSTRIKE</vt:lpstr>
      <vt:lpstr>Arial</vt:lpstr>
      <vt:lpstr>Calibri</vt:lpstr>
      <vt:lpstr>Calibri Light</vt:lpstr>
      <vt:lpstr>Geometos</vt:lpstr>
      <vt:lpstr>Georgia</vt:lpstr>
      <vt:lpstr>Segoe UI Variable Text Semibold</vt:lpstr>
      <vt:lpstr>Times New Roman</vt:lpstr>
      <vt:lpstr>Bold Tech</vt:lpstr>
      <vt:lpstr>Office Theme</vt:lpstr>
      <vt:lpstr>V.2.G.</vt:lpstr>
      <vt:lpstr>The Market</vt:lpstr>
      <vt:lpstr>Trend of EV Sales</vt:lpstr>
      <vt:lpstr>The Problem</vt:lpstr>
      <vt:lpstr>Incentives &amp; Beyond</vt:lpstr>
      <vt:lpstr>PowerPoint Presentation</vt:lpstr>
      <vt:lpstr>PowerPoint Presentation</vt:lpstr>
      <vt:lpstr>PowerPoint Presentation</vt:lpstr>
      <vt:lpstr>Why Start with Decentralized Energy Storage?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V.2.G</dc:title>
  <dc:creator>Muhammad Akbar .</dc:creator>
  <cp:lastModifiedBy>Akbar Q - Electrical Electronics Eng. Level 6</cp:lastModifiedBy>
  <cp:revision>13</cp:revision>
  <dcterms:created xsi:type="dcterms:W3CDTF">2023-10-19T16:47:32Z</dcterms:created>
  <dcterms:modified xsi:type="dcterms:W3CDTF">2023-10-20T11:39:00Z</dcterms:modified>
</cp:coreProperties>
</file>